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8"/>
  </p:notesMasterIdLst>
  <p:sldIdLst>
    <p:sldId id="256" r:id="rId3"/>
    <p:sldId id="257" r:id="rId4"/>
    <p:sldId id="259" r:id="rId5"/>
    <p:sldId id="262" r:id="rId6"/>
    <p:sldId id="263" r:id="rId7"/>
    <p:sldId id="264" r:id="rId8"/>
    <p:sldId id="267" r:id="rId9"/>
    <p:sldId id="268" r:id="rId10"/>
    <p:sldId id="269" r:id="rId11"/>
    <p:sldId id="270" r:id="rId12"/>
    <p:sldId id="394" r:id="rId13"/>
    <p:sldId id="369" r:id="rId14"/>
    <p:sldId id="370" r:id="rId15"/>
    <p:sldId id="371" r:id="rId16"/>
    <p:sldId id="372" r:id="rId17"/>
    <p:sldId id="373" r:id="rId18"/>
    <p:sldId id="378" r:id="rId19"/>
    <p:sldId id="387" r:id="rId20"/>
    <p:sldId id="374" r:id="rId21"/>
    <p:sldId id="375" r:id="rId22"/>
    <p:sldId id="388" r:id="rId23"/>
    <p:sldId id="376" r:id="rId24"/>
    <p:sldId id="395" r:id="rId25"/>
    <p:sldId id="377" r:id="rId26"/>
    <p:sldId id="276" r:id="rId27"/>
    <p:sldId id="277" r:id="rId28"/>
    <p:sldId id="278" r:id="rId29"/>
    <p:sldId id="279" r:id="rId30"/>
    <p:sldId id="280" r:id="rId31"/>
    <p:sldId id="281" r:id="rId32"/>
    <p:sldId id="298" r:id="rId33"/>
    <p:sldId id="299" r:id="rId34"/>
    <p:sldId id="300" r:id="rId35"/>
    <p:sldId id="301" r:id="rId36"/>
    <p:sldId id="303" r:id="rId37"/>
    <p:sldId id="304" r:id="rId38"/>
    <p:sldId id="308" r:id="rId39"/>
    <p:sldId id="306" r:id="rId40"/>
    <p:sldId id="379" r:id="rId41"/>
    <p:sldId id="309" r:id="rId42"/>
    <p:sldId id="310" r:id="rId43"/>
    <p:sldId id="311" r:id="rId44"/>
    <p:sldId id="312" r:id="rId45"/>
    <p:sldId id="313" r:id="rId46"/>
    <p:sldId id="314" r:id="rId47"/>
    <p:sldId id="315" r:id="rId48"/>
    <p:sldId id="316" r:id="rId49"/>
    <p:sldId id="380" r:id="rId50"/>
    <p:sldId id="386" r:id="rId51"/>
    <p:sldId id="317" r:id="rId52"/>
    <p:sldId id="318" r:id="rId53"/>
    <p:sldId id="319" r:id="rId54"/>
    <p:sldId id="320" r:id="rId55"/>
    <p:sldId id="396"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7" r:id="rId81"/>
    <p:sldId id="389" r:id="rId82"/>
    <p:sldId id="381" r:id="rId83"/>
    <p:sldId id="382" r:id="rId84"/>
    <p:sldId id="350" r:id="rId85"/>
    <p:sldId id="351" r:id="rId86"/>
    <p:sldId id="352" r:id="rId87"/>
    <p:sldId id="354" r:id="rId88"/>
    <p:sldId id="355" r:id="rId89"/>
    <p:sldId id="356" r:id="rId90"/>
    <p:sldId id="357" r:id="rId91"/>
    <p:sldId id="358" r:id="rId92"/>
    <p:sldId id="383" r:id="rId93"/>
    <p:sldId id="359" r:id="rId94"/>
    <p:sldId id="360" r:id="rId95"/>
    <p:sldId id="361" r:id="rId96"/>
    <p:sldId id="390" r:id="rId97"/>
    <p:sldId id="391" r:id="rId98"/>
    <p:sldId id="392" r:id="rId99"/>
    <p:sldId id="393" r:id="rId100"/>
    <p:sldId id="363" r:id="rId101"/>
    <p:sldId id="364" r:id="rId102"/>
    <p:sldId id="365" r:id="rId103"/>
    <p:sldId id="366" r:id="rId104"/>
    <p:sldId id="367" r:id="rId105"/>
    <p:sldId id="384" r:id="rId106"/>
    <p:sldId id="385" r:id="rId10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54" autoAdjust="0"/>
  </p:normalViewPr>
  <p:slideViewPr>
    <p:cSldViewPr snapToGrid="0" snapToObjects="1">
      <p:cViewPr varScale="1">
        <p:scale>
          <a:sx n="130" d="100"/>
          <a:sy n="130" d="100"/>
        </p:scale>
        <p:origin x="-280"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notesMaster" Target="notesMasters/notesMaster1.xml"/><Relationship Id="rId109"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presProps" Target="presProps.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Shocker,</a:t>
            </a:r>
            <a:r>
              <a:rPr lang="en-US" baseline="0" dirty="0" smtClean="0"/>
              <a:t> I know. So this reporter had a list of House members, and they wanted to see how each of their fundraising was going compared to their opponents</a:t>
            </a:r>
            <a:r>
              <a:rPr lang="en-US" baseline="0" dirty="0" smtClean="0"/>
              <a:t>. MONEY FIGHT!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They could have used this fun</a:t>
            </a:r>
            <a:r>
              <a:rPr lang="en-US" baseline="0" dirty="0" smtClean="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But who has time for that on deadline? This reporter</a:t>
            </a:r>
            <a:r>
              <a:rPr lang="en-US" baseline="0" dirty="0" smtClean="0"/>
              <a:t> could have just written a story based on old data, which was already analyzed by a think tank, and called it a day. But he called in our the nerds — our data editor and me — and what do you know </a:t>
            </a:r>
            <a:r>
              <a:rPr lang="mr-IN" baseline="0" dirty="0" smtClean="0"/>
              <a:t>…</a:t>
            </a:r>
            <a:endParaRPr lang="en-US" baseline="0" dirty="0" smtClean="0"/>
          </a:p>
          <a:p>
            <a:pPr marL="0" lvl="0" indent="0"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There was a better</a:t>
            </a:r>
            <a:r>
              <a:rPr lang="en-US" baseline="0" dirty="0" smtClean="0"/>
              <a:t> way! The FEC has a whole interface just for programmers to go and get it’s data, and it’s super straightforward.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You just go to a </a:t>
            </a:r>
            <a:r>
              <a:rPr lang="en-US" baseline="0" dirty="0" err="1" smtClean="0"/>
              <a:t>url</a:t>
            </a:r>
            <a:r>
              <a:rPr lang="en-US" baseline="0" dirty="0" smtClean="0"/>
              <a:t> that asks for the data you want, and like magic, it’s there</a:t>
            </a:r>
            <a:r>
              <a:rPr lang="en-US" baseline="0" dirty="0" smtClean="0"/>
              <a: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Not wizardry </a:t>
            </a:r>
            <a:r>
              <a:rPr lang="mr-IN" baseline="0" dirty="0" smtClean="0"/>
              <a:t>–</a:t>
            </a:r>
            <a:r>
              <a:rPr lang="en-US" baseline="0" dirty="0" smtClean="0"/>
              <a:t> application </a:t>
            </a:r>
            <a:r>
              <a:rPr lang="en-US" baseline="0" dirty="0" smtClean="0"/>
              <a:t>programming </a:t>
            </a:r>
            <a:r>
              <a:rPr lang="en-US" baseline="0" dirty="0" smtClean="0"/>
              <a:t>interface</a:t>
            </a:r>
          </a:p>
          <a:p>
            <a:pPr marL="0" lvl="0" indent="0"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The top of this story had no data in it, but the underlying premise </a:t>
            </a:r>
            <a:r>
              <a:rPr lang="mr-IN" baseline="0" dirty="0" smtClean="0"/>
              <a:t>–</a:t>
            </a:r>
            <a:r>
              <a:rPr lang="en-US" baseline="0" dirty="0" smtClean="0"/>
              <a:t> that blue dogs are waging competitive fights </a:t>
            </a:r>
            <a:r>
              <a:rPr lang="mr-IN" baseline="0" dirty="0" smtClean="0"/>
              <a:t>–</a:t>
            </a:r>
            <a:r>
              <a:rPr lang="en-US" baseline="0" dirty="0" smtClean="0"/>
              <a:t> relied heavily on data analysis.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Here’s another one. You may remember this tweet from last year, when the president said we were hitting ISIS “much harder” after an attack in New York City. The president has a tendency to </a:t>
            </a:r>
            <a:r>
              <a:rPr lang="mr-IN" baseline="0" dirty="0" smtClean="0"/>
              <a:t>…</a:t>
            </a:r>
            <a:r>
              <a:rPr lang="en-US" baseline="0" dirty="0" smtClean="0"/>
              <a:t> </a:t>
            </a:r>
            <a:r>
              <a:rPr lang="en-US" baseline="0" dirty="0" err="1" smtClean="0"/>
              <a:t>exaerate</a:t>
            </a:r>
            <a:r>
              <a:rPr lang="en-US" baseline="0" dirty="0" smtClean="0"/>
              <a:t> .. So we wanted to know if this was true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smtClean="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 think</a:t>
            </a:r>
            <a:r>
              <a:rPr lang="en-US" baseline="0" dirty="0" smtClean="0"/>
              <a:t> this applies to web scraping too, even if you’re not using fancy pants machine learning</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So I wrote code that looked for patterns</a:t>
            </a:r>
            <a:r>
              <a:rPr lang="en-US" baseline="0" dirty="0" smtClean="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(these examples are going to be times-heavy bc it’s sometimes hard to know the backstory of a data-assisted story unless you were there)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This is what happens when you put programmers in your newsroom and give them a little flexibility.</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gif"/><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jp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goo.gl/forms/1QJKymkcIUDYVGrN2"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en.wikipedia.org/wiki/Markup_languag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1.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smtClean="0"/>
              <a:t>Sean McMinn</a:t>
            </a:r>
            <a:endParaRPr dirty="0"/>
          </a:p>
          <a:p>
            <a:pPr marL="0" lvl="0" indent="0" rtl="0">
              <a:spcBef>
                <a:spcPts val="0"/>
              </a:spcBef>
              <a:spcAft>
                <a:spcPts val="0"/>
              </a:spcAft>
              <a:buNone/>
            </a:pPr>
            <a:r>
              <a:rPr lang="en" sz="2400" dirty="0"/>
              <a:t>https://</a:t>
            </a:r>
            <a:r>
              <a:rPr lang="en" sz="2400" dirty="0" smtClean="0"/>
              <a:t>github.com/</a:t>
            </a:r>
            <a:r>
              <a:rPr lang="en-US" sz="2400" dirty="0" err="1" smtClean="0"/>
              <a:t>shmcminn</a:t>
            </a:r>
            <a:r>
              <a:rPr lang="en" sz="2400" dirty="0" smtClean="0"/>
              <a:t>/digitalframeworks-s</a:t>
            </a:r>
            <a:r>
              <a:rPr lang="en-US" sz="2400" dirty="0" err="1" smtClean="0"/>
              <a:t>ummer</a:t>
            </a:r>
            <a:r>
              <a:rPr lang="en" sz="2400" dirty="0" smtClean="0"/>
              <a:t>18</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upon a time...</a:t>
            </a:r>
            <a:endParaRPr dirty="0"/>
          </a:p>
        </p:txBody>
      </p:sp>
      <p:sp>
        <p:nvSpPr>
          <p:cNvPr id="197" name="Shape 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smtClean="0"/>
              <a:t>...</a:t>
            </a:r>
            <a:r>
              <a:rPr lang="en-US" sz="6000" dirty="0" smtClean="0"/>
              <a:t>a reporter was</a:t>
            </a:r>
          </a:p>
          <a:p>
            <a:pPr marL="0" lvl="0" indent="0" algn="r" rtl="0">
              <a:spcBef>
                <a:spcPts val="0"/>
              </a:spcBef>
              <a:spcAft>
                <a:spcPts val="1600"/>
              </a:spcAft>
              <a:buNone/>
            </a:pPr>
            <a:r>
              <a:rPr lang="en-US" sz="6000" dirty="0" smtClean="0"/>
              <a:t>on a tight deadline</a:t>
            </a:r>
          </a:p>
          <a:p>
            <a:pPr marL="0" lvl="0" indent="0" algn="r" rtl="0">
              <a:spcBef>
                <a:spcPts val="0"/>
              </a:spcBef>
              <a:spcAft>
                <a:spcPts val="1600"/>
              </a:spcAft>
              <a:buNone/>
            </a:pPr>
            <a:r>
              <a:rPr lang="en-US" sz="6000" dirty="0" smtClean="0"/>
              <a:t>(!)</a:t>
            </a:r>
            <a:endParaRPr sz="6000" dirty="0"/>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Once you’ve committed, you can edit again. First click the file (if you’re on the main page). Then click the edit button.</a:t>
            </a:r>
            <a:endParaRPr/>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smtClean="0"/>
              <a:t>A lot of what data journalists do, we do with code. </a:t>
            </a:r>
          </a:p>
          <a:p>
            <a:r>
              <a:rPr lang="en-US" sz="2800" dirty="0" smtClean="0"/>
              <a:t>I’d enjoy teaching it, but it’s up to you how you want to spend the last portion of each class.</a:t>
            </a:r>
          </a:p>
          <a:p>
            <a:r>
              <a:rPr lang="en-US" sz="2800" dirty="0" smtClean="0"/>
              <a:t>Either way, your grade will NOT be based on coding work in the class</a:t>
            </a:r>
            <a:endParaRPr lang="en-US" sz="2800" dirty="0"/>
          </a:p>
        </p:txBody>
      </p:sp>
    </p:spTree>
    <p:extLst>
      <p:ext uri="{BB962C8B-B14F-4D97-AF65-F5344CB8AC3E}">
        <p14:creationId xmlns:p14="http://schemas.microsoft.com/office/powerpoint/2010/main" val="49077624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vote</a:t>
            </a:r>
            <a:endParaRPr lang="en-US" dirty="0"/>
          </a:p>
        </p:txBody>
      </p:sp>
      <p:sp>
        <p:nvSpPr>
          <p:cNvPr id="3" name="Text Placeholder 2"/>
          <p:cNvSpPr>
            <a:spLocks noGrp="1"/>
          </p:cNvSpPr>
          <p:nvPr>
            <p:ph type="body" idx="1"/>
          </p:nvPr>
        </p:nvSpPr>
        <p:spPr/>
        <p:txBody>
          <a:bodyPr/>
          <a:lstStyle/>
          <a:p>
            <a:r>
              <a:rPr lang="en-US" sz="2800" dirty="0">
                <a:solidFill>
                  <a:srgbClr val="FF0000"/>
                </a:solidFill>
              </a:rPr>
              <a:t>https://</a:t>
            </a:r>
            <a:r>
              <a:rPr lang="en-US" sz="2800" dirty="0" err="1">
                <a:solidFill>
                  <a:srgbClr val="FF0000"/>
                </a:solidFill>
              </a:rPr>
              <a:t>bit.ly</a:t>
            </a:r>
            <a:r>
              <a:rPr lang="en-US" sz="2800" dirty="0">
                <a:solidFill>
                  <a:srgbClr val="FF0000"/>
                </a:solidFill>
              </a:rPr>
              <a:t>/2M0qnCu</a:t>
            </a:r>
          </a:p>
        </p:txBody>
      </p:sp>
    </p:spTree>
    <p:extLst>
      <p:ext uri="{BB962C8B-B14F-4D97-AF65-F5344CB8AC3E}">
        <p14:creationId xmlns:p14="http://schemas.microsoft.com/office/powerpoint/2010/main" val="10400739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money-fight-74026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66" y="-200538"/>
            <a:ext cx="11568320" cy="5061140"/>
          </a:xfrm>
          <a:prstGeom prst="rect">
            <a:avLst/>
          </a:prstGeom>
        </p:spPr>
      </p:pic>
    </p:spTree>
    <p:extLst>
      <p:ext uri="{BB962C8B-B14F-4D97-AF65-F5344CB8AC3E}">
        <p14:creationId xmlns:p14="http://schemas.microsoft.com/office/powerpoint/2010/main" val="3901158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origin-of-gee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4"/>
            <a:ext cx="9144000" cy="5136356"/>
          </a:xfrm>
          <a:prstGeom prst="rect">
            <a:avLst/>
          </a:prstGeom>
        </p:spPr>
      </p:pic>
    </p:spTree>
    <p:extLst>
      <p:ext uri="{BB962C8B-B14F-4D97-AF65-F5344CB8AC3E}">
        <p14:creationId xmlns:p14="http://schemas.microsoft.com/office/powerpoint/2010/main" val="33423714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smtClean="0"/>
              <a:t>API</a:t>
            </a:r>
            <a:endParaRPr lang="en-US" sz="9600" dirty="0"/>
          </a:p>
        </p:txBody>
      </p:sp>
    </p:spTree>
    <p:extLst>
      <p:ext uri="{BB962C8B-B14F-4D97-AF65-F5344CB8AC3E}">
        <p14:creationId xmlns:p14="http://schemas.microsoft.com/office/powerpoint/2010/main" val="41015721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6-19 at 4.0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52" y="0"/>
            <a:ext cx="6283460" cy="5143500"/>
          </a:xfrm>
          <a:prstGeom prst="rect">
            <a:avLst/>
          </a:prstGeom>
        </p:spPr>
      </p:pic>
    </p:spTree>
    <p:extLst>
      <p:ext uri="{BB962C8B-B14F-4D97-AF65-F5344CB8AC3E}">
        <p14:creationId xmlns:p14="http://schemas.microsoft.com/office/powerpoint/2010/main" val="2973030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smtClean="0"/>
              <a:t>Sean McMinn</a:t>
            </a:r>
            <a:r>
              <a:rPr lang="en" dirty="0" smtClean="0"/>
              <a:t>. </a:t>
            </a:r>
            <a:r>
              <a:rPr lang="en" dirty="0"/>
              <a:t>When I’m not standing up here, I’m busy </a:t>
            </a:r>
            <a:r>
              <a:rPr lang="en-US" dirty="0" smtClean="0"/>
              <a:t>at </a:t>
            </a:r>
            <a:r>
              <a:rPr lang="en-US" dirty="0" smtClean="0"/>
              <a:t>CQ and Roll Call</a:t>
            </a:r>
            <a:r>
              <a:rPr lang="en" dirty="0" smtClean="0"/>
              <a:t>, </a:t>
            </a:r>
            <a:r>
              <a:rPr lang="en" dirty="0"/>
              <a:t>where I </a:t>
            </a:r>
            <a:r>
              <a:rPr lang="en-US" dirty="0" smtClean="0"/>
              <a:t>make graphics and write stories based on </a:t>
            </a:r>
            <a:r>
              <a:rPr lang="en-US" sz="4800" dirty="0" smtClean="0"/>
              <a:t>*~data~*</a:t>
            </a:r>
            <a:endParaRPr sz="4800" dirty="0"/>
          </a:p>
          <a:p>
            <a:pPr marL="0" lvl="0" indent="0" rtl="0">
              <a:spcBef>
                <a:spcPts val="16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912944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9" name="Shape 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46" name="Shape 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3" name="Shape 2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0" name="Shape 2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74" name="Shape 2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We’ll start class with any examples you all saw during the week that are relevant to the kinds of things we’ve been working on. (In general, you are expected to read/watch/absorb the news)</a:t>
            </a:r>
            <a:endParaRPr sz="300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a:t>
            </a:r>
            <a:r>
              <a:rPr lang="en" sz="3000" dirty="0" smtClean="0"/>
              <a:t>journalism/data/tech/design.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smtClean="0"/>
              <a:t>Then we’ll do some lecture, possibly with some discussion, the timing will depend on the week.</a:t>
            </a:r>
            <a:endParaRPr lang="en-US" sz="3000" dirty="0" smtClean="0"/>
          </a:p>
          <a:p>
            <a:pPr marL="0" lvl="0" indent="0" rtl="0">
              <a:spcBef>
                <a:spcPts val="0"/>
              </a:spcBef>
              <a:spcAft>
                <a:spcPts val="1600"/>
              </a:spcAft>
              <a:buNone/>
            </a:pPr>
            <a:endParaRPr lang="en-US" sz="3000" dirty="0"/>
          </a:p>
          <a:p>
            <a:pPr marL="0" lvl="0" indent="0" rtl="0">
              <a:spcBef>
                <a:spcPts val="0"/>
              </a:spcBef>
              <a:spcAft>
                <a:spcPts val="1600"/>
              </a:spcAft>
              <a:buNone/>
            </a:pPr>
            <a:r>
              <a:rPr lang="en-US" sz="3000" dirty="0" smtClean="0"/>
              <a:t>After that, it’s up to you.</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smtClean="0"/>
              <a:t>We’re going to take a vote at the end of today’s class </a:t>
            </a:r>
            <a:r>
              <a:rPr lang="mr-IN" sz="3000" dirty="0" smtClean="0"/>
              <a:t>–</a:t>
            </a:r>
            <a:r>
              <a:rPr lang="en-US" sz="3000" dirty="0" smtClean="0"/>
              <a:t> do you want to spend the last part of lessons:</a:t>
            </a:r>
          </a:p>
          <a:p>
            <a:pPr indent="-457200">
              <a:spcAft>
                <a:spcPts val="1600"/>
              </a:spcAft>
            </a:pPr>
            <a:r>
              <a:rPr lang="en-US" sz="3000" i="1" dirty="0" smtClean="0"/>
              <a:t>Working on assignments</a:t>
            </a:r>
            <a:r>
              <a:rPr lang="en-US" sz="3000" dirty="0" smtClean="0"/>
              <a:t> or </a:t>
            </a:r>
            <a:r>
              <a:rPr lang="mr-IN" sz="3000" dirty="0" smtClean="0"/>
              <a:t>…</a:t>
            </a:r>
            <a:endParaRPr lang="en-US" sz="3000" dirty="0" smtClean="0"/>
          </a:p>
          <a:p>
            <a:pPr indent="-457200">
              <a:spcAft>
                <a:spcPts val="1600"/>
              </a:spcAft>
            </a:pPr>
            <a:r>
              <a:rPr lang="en-US" sz="3000" i="1" dirty="0" smtClean="0"/>
              <a:t>Learning to code </a:t>
            </a:r>
          </a:p>
          <a:p>
            <a:pPr indent="-457200">
              <a:spcAft>
                <a:spcPts val="1600"/>
              </a:spcAft>
            </a:pPr>
            <a:endParaRPr sz="3000" dirty="0"/>
          </a:p>
        </p:txBody>
      </p:sp>
    </p:spTree>
    <p:extLst>
      <p:ext uri="{BB962C8B-B14F-4D97-AF65-F5344CB8AC3E}">
        <p14:creationId xmlns:p14="http://schemas.microsoft.com/office/powerpoint/2010/main" val="4206160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Open records, FOIA, some underappreciated databases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Excel</a:t>
            </a:r>
          </a:p>
          <a:p>
            <a:pPr marL="0" lvl="0" indent="0">
              <a:spcBef>
                <a:spcPts val="0"/>
              </a:spcBef>
              <a:spcAft>
                <a:spcPts val="0"/>
              </a:spcAft>
              <a:buNone/>
            </a:pPr>
            <a:r>
              <a:rPr lang="en-US" sz="3000" dirty="0" smtClean="0"/>
              <a:t>Common pitfalls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smtClean="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Analyzing data</a:t>
            </a:r>
            <a:endParaRPr lang="en-US" sz="3000" dirty="0"/>
          </a:p>
          <a:p>
            <a:pPr marL="0" lvl="0" indent="0" rtl="0">
              <a:spcBef>
                <a:spcPts val="0"/>
              </a:spcBef>
              <a:spcAft>
                <a:spcPts val="0"/>
              </a:spcAft>
              <a:buNone/>
            </a:pPr>
            <a:endParaRPr lang="en-US" sz="3000" dirty="0" smtClean="0"/>
          </a:p>
          <a:p>
            <a:pPr marL="0" lvl="0" indent="0" rtl="0">
              <a:spcBef>
                <a:spcPts val="0"/>
              </a:spcBef>
              <a:spcAft>
                <a:spcPts val="0"/>
              </a:spcAft>
              <a:buNone/>
            </a:pPr>
            <a:r>
              <a:rPr lang="en-US" sz="3000" dirty="0" smtClean="0"/>
              <a:t>“Interviewing” a dataset</a:t>
            </a:r>
            <a:endParaRPr lang="en-US" sz="3000"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t>Data visualization</a:t>
            </a:r>
            <a:endParaRPr lang="en-US" sz="3000" dirty="0"/>
          </a:p>
          <a:p>
            <a:pPr marL="0" lvl="0" indent="0" rtl="0">
              <a:spcBef>
                <a:spcPts val="0"/>
              </a:spcBef>
              <a:spcAft>
                <a:spcPts val="0"/>
              </a:spcAft>
              <a:buNone/>
            </a:pPr>
            <a:endParaRPr lang="en-US" sz="3000" dirty="0"/>
          </a:p>
          <a:p>
            <a:pPr marL="0" lvl="0" indent="0" rtl="0">
              <a:spcBef>
                <a:spcPts val="0"/>
              </a:spcBef>
              <a:spcAft>
                <a:spcPts val="0"/>
              </a:spcAft>
              <a:buNone/>
            </a:pPr>
            <a:r>
              <a:rPr lang="en-US" sz="3000" dirty="0" smtClean="0"/>
              <a:t>How to make charts suck less</a:t>
            </a:r>
          </a:p>
          <a:p>
            <a:pPr marL="0" lvl="0" indent="0" rtl="0">
              <a:spcBef>
                <a:spcPts val="0"/>
              </a:spcBef>
              <a:spcAft>
                <a:spcPts val="0"/>
              </a:spcAft>
              <a:buNone/>
            </a:pPr>
            <a:r>
              <a:rPr lang="en-US" sz="3000" dirty="0" smtClean="0"/>
              <a:t>Easy/free tools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Presenting/storytelling with </a:t>
            </a:r>
            <a:r>
              <a:rPr lang="en" sz="3000" dirty="0" smtClean="0"/>
              <a:t>data</a:t>
            </a:r>
          </a:p>
          <a:p>
            <a:pPr marL="0" lvl="0" indent="0">
              <a:buNone/>
            </a:pPr>
            <a:endParaRPr lang="en" sz="3000" dirty="0"/>
          </a:p>
          <a:p>
            <a:pPr marL="0" lvl="0" indent="0">
              <a:buNone/>
            </a:pPr>
            <a:r>
              <a:rPr lang="en-US" sz="3000" dirty="0" smtClean="0"/>
              <a:t>Learn some Tableau</a:t>
            </a:r>
          </a:p>
          <a:p>
            <a:pPr marL="0" lvl="0" indent="0">
              <a:buNone/>
            </a:pPr>
            <a:r>
              <a:rPr lang="en-US" sz="3000" dirty="0" smtClean="0"/>
              <a:t>Look at different story forms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smtClean="0"/>
              <a:t>Covering government with data</a:t>
            </a:r>
            <a:endParaRPr lang="en-US" sz="3000" dirty="0"/>
          </a:p>
          <a:p>
            <a:pPr marL="0" lvl="0" indent="0">
              <a:spcBef>
                <a:spcPts val="0"/>
              </a:spcBef>
              <a:spcAft>
                <a:spcPts val="0"/>
              </a:spcAft>
              <a:buNone/>
            </a:pPr>
            <a:endParaRPr lang="en-US" sz="3000" dirty="0" smtClean="0"/>
          </a:p>
          <a:p>
            <a:pPr marL="0" lvl="0" indent="0">
              <a:spcBef>
                <a:spcPts val="0"/>
              </a:spcBef>
              <a:spcAft>
                <a:spcPts val="0"/>
              </a:spcAft>
              <a:buNone/>
            </a:pPr>
            <a:r>
              <a:rPr lang="en-US" sz="3000" dirty="0" smtClean="0"/>
              <a:t>Lobbying</a:t>
            </a:r>
          </a:p>
          <a:p>
            <a:pPr marL="0" lvl="0" indent="0">
              <a:spcBef>
                <a:spcPts val="0"/>
              </a:spcBef>
              <a:spcAft>
                <a:spcPts val="0"/>
              </a:spcAft>
              <a:buNone/>
            </a:pPr>
            <a:r>
              <a:rPr lang="en-US" sz="3000" dirty="0" smtClean="0"/>
              <a:t>Campaign finance</a:t>
            </a:r>
            <a:endParaRPr lang="en-US" sz="3000" dirty="0"/>
          </a:p>
          <a:p>
            <a:pPr marL="0" lvl="0" indent="0">
              <a:spcBef>
                <a:spcPts val="0"/>
              </a:spcBef>
              <a:spcAft>
                <a:spcPts val="0"/>
              </a:spcAft>
              <a:buNone/>
            </a:pPr>
            <a:r>
              <a:rPr lang="en-US" sz="3000" dirty="0" smtClean="0"/>
              <a:t>Congress and federal agencies</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What the Hell is an </a:t>
            </a:r>
            <a:r>
              <a:rPr lang="en" sz="3000" dirty="0"/>
              <a:t>API</a:t>
            </a:r>
            <a:r>
              <a:rPr lang="en" sz="3000" dirty="0" smtClean="0"/>
              <a:t>?</a:t>
            </a:r>
            <a:r>
              <a:rPr lang="en" sz="3000" dirty="0" smtClean="0"/>
              <a:t> </a:t>
            </a:r>
            <a:r>
              <a:rPr lang="en" sz="3000" dirty="0" smtClean="0"/>
              <a:t>(and </a:t>
            </a:r>
            <a:r>
              <a:rPr lang="en" sz="3000" dirty="0"/>
              <a:t>other questions I was too afraid to </a:t>
            </a:r>
            <a:r>
              <a:rPr lang="en" sz="3000" dirty="0" smtClean="0"/>
              <a:t>ask</a:t>
            </a:r>
            <a:r>
              <a:rPr lang="en" sz="3000" dirty="0" smtClean="0"/>
              <a:t>)</a:t>
            </a:r>
            <a:endParaRPr lang="en-US" sz="3000" dirty="0" smtClean="0"/>
          </a:p>
          <a:p>
            <a:pPr marL="0" indent="0">
              <a:buNone/>
            </a:pPr>
            <a:endParaRPr lang="en" sz="3000" dirty="0"/>
          </a:p>
          <a:p>
            <a:pPr marL="0" lvl="0" indent="0">
              <a:buNone/>
            </a:pPr>
            <a:r>
              <a:rPr lang="en" sz="3000" dirty="0" smtClean="0"/>
              <a:t>The </a:t>
            </a:r>
            <a:r>
              <a:rPr lang="en" sz="3000" dirty="0"/>
              <a:t>industry standard tools data reporters to use to do their jobs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smtClean="0"/>
              <a:t>BONUS: Other </a:t>
            </a:r>
            <a:r>
              <a:rPr lang="en" sz="3000" dirty="0"/>
              <a:t>things smart people know more about than I </a:t>
            </a:r>
            <a:r>
              <a:rPr lang="en" sz="3000" dirty="0" smtClean="0"/>
              <a:t>do</a:t>
            </a:r>
          </a:p>
          <a:p>
            <a:pPr marL="0" lvl="0" indent="0">
              <a:buNone/>
            </a:pPr>
            <a:endParaRPr lang="en" sz="3000" dirty="0"/>
          </a:p>
          <a:p>
            <a:pPr marL="0" lvl="0" indent="0">
              <a:buNone/>
            </a:pPr>
            <a:r>
              <a:rPr lang="en" sz="3000" dirty="0" smtClean="0"/>
              <a:t>Bringing in guests while I’m traveling</a:t>
            </a:r>
            <a:endParaRPr sz="3000" dirty="0"/>
          </a:p>
        </p:txBody>
      </p:sp>
    </p:spTree>
    <p:extLst>
      <p:ext uri="{BB962C8B-B14F-4D97-AF65-F5344CB8AC3E}">
        <p14:creationId xmlns:p14="http://schemas.microsoft.com/office/powerpoint/2010/main" val="172293634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quiz</a:t>
            </a:r>
            <a:endParaRPr lang="en-US" dirty="0"/>
          </a:p>
        </p:txBody>
      </p:sp>
      <p:sp>
        <p:nvSpPr>
          <p:cNvPr id="3" name="Text Placeholder 2"/>
          <p:cNvSpPr>
            <a:spLocks noGrp="1"/>
          </p:cNvSpPr>
          <p:nvPr>
            <p:ph type="body" idx="1"/>
          </p:nvPr>
        </p:nvSpPr>
        <p:spPr/>
        <p:txBody>
          <a:bodyPr/>
          <a:lstStyle/>
          <a:p>
            <a:r>
              <a:rPr lang="en-US" dirty="0" smtClean="0"/>
              <a:t>To see where we’re at, and to get a benchmark for end-of-quarter improvement</a:t>
            </a:r>
          </a:p>
          <a:p>
            <a:endParaRPr lang="en-US" dirty="0"/>
          </a:p>
          <a:p>
            <a:pPr marL="114300" indent="0">
              <a:buNone/>
            </a:pPr>
            <a:r>
              <a:rPr lang="en-US" dirty="0">
                <a:solidFill>
                  <a:schemeClr val="tx1"/>
                </a:solidFill>
              </a:rPr>
              <a:t>https://</a:t>
            </a:r>
            <a:r>
              <a:rPr lang="en-US" dirty="0" err="1">
                <a:solidFill>
                  <a:schemeClr val="tx1"/>
                </a:solidFill>
              </a:rPr>
              <a:t>goo.gl</a:t>
            </a:r>
            <a:r>
              <a:rPr lang="en-US" dirty="0">
                <a:solidFill>
                  <a:schemeClr val="tx1"/>
                </a:solidFill>
              </a:rPr>
              <a:t>/forms/YnH3ZUEdsHl4B6SF2</a:t>
            </a:r>
          </a:p>
        </p:txBody>
      </p:sp>
    </p:spTree>
    <p:extLst>
      <p:ext uri="{BB962C8B-B14F-4D97-AF65-F5344CB8AC3E}">
        <p14:creationId xmlns:p14="http://schemas.microsoft.com/office/powerpoint/2010/main" val="33268437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a:t>
            </a:r>
            <a:r>
              <a:rPr lang="en" sz="3600" dirty="0" smtClean="0"/>
              <a:t>1000</a:t>
            </a:r>
            <a:r>
              <a:rPr lang="en-US" sz="3600" dirty="0" smtClean="0"/>
              <a:t>-</a:t>
            </a:r>
            <a:r>
              <a:rPr lang="en" sz="3600" dirty="0" smtClean="0"/>
              <a:t>word </a:t>
            </a:r>
            <a:r>
              <a:rPr lang="en" sz="3600" dirty="0"/>
              <a:t>data story by the end of the quarter. </a:t>
            </a:r>
            <a:endParaRPr sz="3600"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0"/>
              </a:spcAft>
              <a:buNone/>
            </a:pPr>
            <a:r>
              <a:rPr lang="en"/>
              <a:t>Participation/attendance: 20%</a:t>
            </a:r>
            <a:endParaRPr/>
          </a:p>
          <a:p>
            <a:pPr marL="0" lvl="0" indent="0" rtl="0">
              <a:spcBef>
                <a:spcPts val="1600"/>
              </a:spcBef>
              <a:spcAft>
                <a:spcPts val="0"/>
              </a:spcAft>
              <a:buNone/>
            </a:pPr>
            <a:r>
              <a:rPr lang="en"/>
              <a:t>In class assignment (becomes homework if you don’t finish): 50%</a:t>
            </a:r>
            <a:endParaRPr/>
          </a:p>
          <a:p>
            <a:pPr marL="0" lvl="0" indent="0" rtl="0">
              <a:spcBef>
                <a:spcPts val="1600"/>
              </a:spcBef>
              <a:spcAft>
                <a:spcPts val="0"/>
              </a:spcAft>
              <a:buNone/>
            </a:pPr>
            <a:r>
              <a:rPr lang="en"/>
              <a:t>Final project: 30%</a:t>
            </a:r>
            <a:endParaRPr/>
          </a:p>
          <a:p>
            <a:pPr marL="0" lvl="0" indent="0" rtl="0">
              <a:spcBef>
                <a:spcPts val="1600"/>
              </a:spcBef>
              <a:spcAft>
                <a:spcPts val="0"/>
              </a:spcAft>
              <a:buNone/>
            </a:pPr>
            <a:endParaRPr/>
          </a:p>
          <a:p>
            <a:pPr marL="0" lvl="0" indent="0" rtl="0">
              <a:spcBef>
                <a:spcPts val="1600"/>
              </a:spcBef>
              <a:spcAft>
                <a:spcPts val="1600"/>
              </a:spcAft>
              <a:buNone/>
            </a:pPr>
            <a:r>
              <a:rPr lang="en"/>
              <a:t>(this is all on the syllabus)</a:t>
            </a:r>
            <a:endParaRP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smtClean="0"/>
              <a:t>Late assignments will NOT be accepted unless we come to an agreement BEFORE the assignment deadline. This is how newsrooms work.</a:t>
            </a:r>
            <a:endParaRPr dirty="0"/>
          </a:p>
          <a:p>
            <a:pPr marL="457200" lvl="0" indent="-342900" rtl="0">
              <a:spcBef>
                <a:spcPts val="0"/>
              </a:spcBef>
              <a:spcAft>
                <a:spcPts val="0"/>
              </a:spcAft>
              <a:buSzPts val="1800"/>
              <a:buChar char="●"/>
            </a:pPr>
            <a:r>
              <a:rPr lang="en" dirty="0" smtClean="0"/>
              <a:t>I </a:t>
            </a:r>
            <a:r>
              <a:rPr lang="en" dirty="0"/>
              <a:t>am aware you need to get at least a B- for this class to count towards your degree. If you miss </a:t>
            </a:r>
            <a:r>
              <a:rPr lang="en-US" dirty="0" smtClean="0"/>
              <a:t>more than 3</a:t>
            </a:r>
            <a:r>
              <a:rPr lang="en" dirty="0" smtClean="0"/>
              <a:t> </a:t>
            </a:r>
            <a:r>
              <a:rPr lang="en" dirty="0"/>
              <a:t>homework assignments, it’s impossible to get a B-, even if you get 100% on everything else. Please do not do this</a:t>
            </a:r>
            <a:r>
              <a:rPr lang="en" dirty="0" smtClean="0"/>
              <a:t>.</a:t>
            </a:r>
            <a:endParaRPr lang="en-US" dirty="0" smtClean="0"/>
          </a:p>
          <a:p>
            <a:pPr marL="114300" lvl="0" indent="0" rtl="0">
              <a:spcBef>
                <a:spcPts val="0"/>
              </a:spcBef>
              <a:spcAft>
                <a:spcPts val="0"/>
              </a:spcAft>
              <a:buSzPts val="1800"/>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Grading</a:t>
            </a:r>
            <a:r>
              <a:rPr lang="en-US" dirty="0" smtClean="0"/>
              <a:t> scale</a:t>
            </a:r>
            <a:r>
              <a:rPr lang="en" dirty="0" smtClean="0"/>
              <a:t>:</a:t>
            </a:r>
            <a:endParaRPr dirty="0"/>
          </a:p>
          <a:p>
            <a:pPr marL="457200" lvl="0" indent="-342900" rtl="0">
              <a:spcBef>
                <a:spcPts val="1600"/>
              </a:spcBef>
              <a:spcAft>
                <a:spcPts val="0"/>
              </a:spcAft>
              <a:buSzPts val="1800"/>
              <a:buChar char="●"/>
            </a:pPr>
            <a:r>
              <a:rPr lang="en-US" dirty="0" smtClean="0"/>
              <a:t>A: publishable with minimal edits</a:t>
            </a:r>
          </a:p>
          <a:p>
            <a:pPr marL="457200" lvl="0" indent="-342900" rtl="0">
              <a:spcBef>
                <a:spcPts val="1600"/>
              </a:spcBef>
              <a:spcAft>
                <a:spcPts val="0"/>
              </a:spcAft>
              <a:buSzPts val="1800"/>
              <a:buChar char="●"/>
            </a:pPr>
            <a:r>
              <a:rPr lang="en-US" dirty="0" smtClean="0"/>
              <a:t>B: publishable with significant edits</a:t>
            </a:r>
          </a:p>
          <a:p>
            <a:pPr marL="457200" lvl="0" indent="-342900" rtl="0">
              <a:spcBef>
                <a:spcPts val="1600"/>
              </a:spcBef>
              <a:spcAft>
                <a:spcPts val="0"/>
              </a:spcAft>
              <a:buSzPts val="1800"/>
              <a:buChar char="●"/>
            </a:pPr>
            <a:r>
              <a:rPr lang="en-US" dirty="0" smtClean="0"/>
              <a:t>C: would need reporter’s revision to be published</a:t>
            </a:r>
          </a:p>
          <a:p>
            <a:pPr marL="457200" lvl="0" indent="-342900" rtl="0">
              <a:spcBef>
                <a:spcPts val="1600"/>
              </a:spcBef>
              <a:spcAft>
                <a:spcPts val="0"/>
              </a:spcAft>
              <a:buSzPts val="1800"/>
              <a:buChar char="●"/>
            </a:pPr>
            <a:r>
              <a:rPr lang="en-US" dirty="0" smtClean="0"/>
              <a:t>D: </a:t>
            </a:r>
            <a:r>
              <a:rPr lang="en-US" dirty="0" err="1" smtClean="0"/>
              <a:t>unpublishable</a:t>
            </a:r>
            <a:r>
              <a:rPr lang="en-US" dirty="0" smtClean="0"/>
              <a:t>, even with edits </a:t>
            </a:r>
          </a:p>
          <a:p>
            <a:pPr lvl="1" indent="-342900">
              <a:buSzPts val="1800"/>
              <a:buChar char="●"/>
            </a:pPr>
            <a:r>
              <a:rPr lang="en-US" dirty="0" smtClean="0"/>
              <a:t>You can not get more than a D on an assignment if there are factual errors</a:t>
            </a:r>
          </a:p>
          <a:p>
            <a:pPr marL="457200" lvl="0" indent="-342900" rtl="0">
              <a:spcBef>
                <a:spcPts val="1600"/>
              </a:spcBef>
              <a:spcAft>
                <a:spcPts val="0"/>
              </a:spcAft>
              <a:buSzPts val="1800"/>
              <a:buChar char="●"/>
            </a:pPr>
            <a:r>
              <a:rPr lang="en-US" dirty="0" smtClean="0"/>
              <a:t>F: did not complete assignment</a:t>
            </a:r>
          </a:p>
          <a:p>
            <a:pPr marL="114300" lvl="0" indent="0" rtl="0">
              <a:spcBef>
                <a:spcPts val="1600"/>
              </a:spcBef>
              <a:spcAft>
                <a:spcPts val="0"/>
              </a:spcAft>
              <a:buSzPts val="1800"/>
              <a:buNone/>
            </a:pPr>
            <a:endParaRPr lang="en-US" dirty="0" smtClean="0"/>
          </a:p>
        </p:txBody>
      </p:sp>
    </p:spTree>
    <p:extLst>
      <p:ext uri="{BB962C8B-B14F-4D97-AF65-F5344CB8AC3E}">
        <p14:creationId xmlns:p14="http://schemas.microsoft.com/office/powerpoint/2010/main" val="35851173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Grading:</a:t>
            </a:r>
            <a:endParaRPr/>
          </a:p>
          <a:p>
            <a:pPr marL="0" lvl="0" indent="0" rtl="0">
              <a:spcBef>
                <a:spcPts val="1600"/>
              </a:spcBef>
              <a:spcAft>
                <a:spcPts val="1600"/>
              </a:spcAft>
              <a:buNone/>
            </a:pPr>
            <a:r>
              <a:rPr lang="en"/>
              <a:t>Unless otherwise noted, assignments should be written in sentences and paragraphs (not bulletpoints, fragments, etc) </a:t>
            </a:r>
            <a:endParaRP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t>
            </a:r>
            <a:r>
              <a:rPr lang="en" dirty="0" smtClean="0">
                <a:solidFill>
                  <a:srgbClr val="333333"/>
                </a:solidFill>
                <a:highlight>
                  <a:srgbClr val="FFFFFF"/>
                </a:highlight>
              </a:rPr>
              <a:t>are</a:t>
            </a:r>
            <a:r>
              <a:rPr lang="en-US" dirty="0" smtClean="0">
                <a:solidFill>
                  <a:srgbClr val="333333"/>
                </a:solidFill>
                <a:highlight>
                  <a:srgbClr val="FFFFFF"/>
                </a:highlight>
              </a:rPr>
              <a:t> </a:t>
            </a:r>
            <a:r>
              <a:rPr lang="en" dirty="0" smtClean="0">
                <a:solidFill>
                  <a:srgbClr val="333333"/>
                </a:solidFill>
                <a:highlight>
                  <a:srgbClr val="FFFFFF"/>
                </a:highlight>
              </a:rPr>
              <a:t>unsure</a:t>
            </a:r>
            <a:r>
              <a:rPr lang="en" dirty="0">
                <a:solidFill>
                  <a:srgbClr val="333333"/>
                </a:solidFill>
                <a:highlight>
                  <a:srgbClr val="FFFFFF"/>
                </a:highlight>
              </a:rPr>
              <a:t>.</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smtClean="0">
                <a:solidFill>
                  <a:srgbClr val="FF0000"/>
                </a:solidFill>
                <a:highlight>
                  <a:srgbClr val="FFF2CC"/>
                </a:highlight>
              </a:rPr>
              <a:t>story_final_v3_REALFINAL.docx</a:t>
            </a:r>
            <a:r>
              <a:rPr lang="en" sz="3000" dirty="0" smtClean="0">
                <a:solidFill>
                  <a:srgbClr val="FF0000"/>
                </a:solidFill>
                <a:highlight>
                  <a:srgbClr val="FFF2CC"/>
                </a:highlight>
              </a:rPr>
              <a:t> </a:t>
            </a:r>
            <a:r>
              <a:rPr lang="en" sz="3000" dirty="0"/>
              <a:t>again.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smtClean="0"/>
              <a:t>works </a:t>
            </a:r>
            <a:r>
              <a:rPr lang="en" sz="3000" dirty="0" smtClean="0"/>
              <a:t>as </a:t>
            </a:r>
            <a:r>
              <a:rPr lang="en" sz="3000" dirty="0"/>
              <a:t>a backup.</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r>
              <a:rPr lang="en" sz="2400" dirty="0" smtClean="0"/>
              <a:t>?</a:t>
            </a:r>
            <a:endParaRPr lang="en-US" sz="2400" dirty="0" smtClean="0"/>
          </a:p>
          <a:p>
            <a:pPr marL="0" lvl="0" indent="0" rtl="0">
              <a:spcBef>
                <a:spcPts val="0"/>
              </a:spcBef>
              <a:spcAft>
                <a:spcPts val="0"/>
              </a:spcAft>
              <a:buNone/>
            </a:pPr>
            <a:endParaRPr sz="2400" dirty="0"/>
          </a:p>
          <a:p>
            <a:pPr marL="0" lvl="0" indent="0" rtl="0">
              <a:spcBef>
                <a:spcPts val="1600"/>
              </a:spcBef>
              <a:spcAft>
                <a:spcPts val="0"/>
              </a:spcAft>
              <a:buNone/>
            </a:pPr>
            <a:r>
              <a:rPr lang="en-US" sz="2400" dirty="0" err="1" smtClean="0"/>
              <a:t>Github</a:t>
            </a:r>
            <a:r>
              <a:rPr lang="en-US" sz="2400" dirty="0" smtClean="0"/>
              <a:t> is super smart and does it for you!</a:t>
            </a:r>
          </a:p>
          <a:p>
            <a:pPr marL="0" lvl="0" indent="0" rtl="0">
              <a:spcBef>
                <a:spcPts val="1600"/>
              </a:spcBef>
              <a:spcAft>
                <a:spcPts val="0"/>
              </a:spcAft>
              <a:buNone/>
            </a:pPr>
            <a:r>
              <a:rPr lang="en-US" sz="2400" dirty="0" smtClean="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a:t>So you can use it if that’s what your collaborators are using it (it is the standard in most data/tech orgs)</a:t>
            </a:r>
            <a:endParaRPr sz="3000"/>
          </a:p>
          <a:p>
            <a:pPr marL="457200" lvl="0" indent="-419100" rtl="0">
              <a:spcBef>
                <a:spcPts val="0"/>
              </a:spcBef>
              <a:spcAft>
                <a:spcPts val="0"/>
              </a:spcAft>
              <a:buSzPts val="3000"/>
              <a:buAutoNum type="arabicPeriod"/>
            </a:pPr>
            <a:r>
              <a:rPr lang="en" sz="3000"/>
              <a:t>You might very well find it incredibly useful</a:t>
            </a:r>
            <a:endParaRPr sz="3000"/>
          </a:p>
          <a:p>
            <a:pPr marL="457200" lvl="0" indent="-419100" rtl="0">
              <a:spcBef>
                <a:spcPts val="0"/>
              </a:spcBef>
              <a:spcAft>
                <a:spcPts val="0"/>
              </a:spcAft>
              <a:buSzPts val="3000"/>
              <a:buAutoNum type="arabicPeriod"/>
            </a:pPr>
            <a:r>
              <a:rPr lang="en" sz="3000"/>
              <a:t>It is a portfolio with a certain kind of currency</a:t>
            </a:r>
            <a:endParaRPr sz="3000"/>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smtClean="0"/>
              <a:t>Git</a:t>
            </a:r>
            <a:r>
              <a:rPr lang="en-US" dirty="0" smtClean="0"/>
              <a:t>/</a:t>
            </a:r>
            <a:r>
              <a:rPr lang="en" dirty="0" smtClean="0"/>
              <a:t>Github</a:t>
            </a:r>
            <a:r>
              <a:rPr lang="en" dirty="0"/>
              <a:t>: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a:t>
            </a:r>
            <a:r>
              <a:rPr lang="en" sz="3000" dirty="0" smtClean="0"/>
              <a:t>computer</a:t>
            </a:r>
            <a:r>
              <a:rPr lang="en-US" sz="3000" dirty="0" smtClean="0"/>
              <a:t>, keep track of all your changes</a:t>
            </a:r>
            <a:r>
              <a:rPr lang="en" sz="3000" dirty="0" smtClean="0"/>
              <a:t> </a:t>
            </a:r>
            <a:r>
              <a:rPr lang="en" sz="3000" dirty="0"/>
              <a:t>and sync your work with github account. We’ll get set up to do that in the next few steps.</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Go ahead and make an account if you haven’t before. </a:t>
            </a:r>
            <a:endParaRPr sz="3000"/>
          </a:p>
          <a:p>
            <a:pPr marL="0" lvl="0" indent="0" rtl="0">
              <a:spcBef>
                <a:spcPts val="1600"/>
              </a:spcBef>
              <a:spcAft>
                <a:spcPts val="1600"/>
              </a:spcAft>
              <a:buNone/>
            </a:pPr>
            <a:r>
              <a:rPr lang="en" sz="3000"/>
              <a:t>https://github.com/</a:t>
            </a:r>
            <a:endParaRPr sz="300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smtClean="0"/>
              <a:t>right</a:t>
            </a:r>
            <a:r>
              <a:rPr lang="en" sz="3000" dirty="0" smtClean="0"/>
              <a:t> </a:t>
            </a:r>
            <a:r>
              <a:rPr lang="en" sz="3000" dirty="0"/>
              <a:t>corner, click the plus sign, and go to “new repository”. This one will be where you submit your homework. Please call it </a:t>
            </a:r>
            <a:r>
              <a:rPr lang="en" sz="3000" dirty="0" smtClean="0">
                <a:highlight>
                  <a:srgbClr val="FFF2CC"/>
                </a:highlight>
              </a:rPr>
              <a:t>digitalframeworks</a:t>
            </a:r>
            <a:r>
              <a:rPr lang="en-US" sz="3000" dirty="0" smtClean="0">
                <a:highlight>
                  <a:srgbClr val="FFF2CC"/>
                </a:highlight>
              </a:rPr>
              <a:t>-summer2018</a:t>
            </a:r>
            <a:r>
              <a:rPr lang="en" sz="3000" dirty="0" smtClean="0"/>
              <a:t> </a:t>
            </a:r>
            <a:r>
              <a:rPr lang="en" sz="3000" dirty="0"/>
              <a:t>(so I can find it easily)</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Call your repository </a:t>
            </a:r>
            <a:r>
              <a:rPr lang="en" i="1" dirty="0" smtClean="0"/>
              <a:t>digitalframeworks</a:t>
            </a:r>
            <a:r>
              <a:rPr lang="en-US" i="1" dirty="0" smtClean="0"/>
              <a:t>-summer2018</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647" name="Shape 64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need to know where to find your repo!</a:t>
            </a:r>
            <a:endParaRPr sz="3000" dirty="0"/>
          </a:p>
          <a:p>
            <a:pPr marL="0" lvl="0" indent="0" rtl="0">
              <a:spcBef>
                <a:spcPts val="1600"/>
              </a:spcBef>
              <a:spcAft>
                <a:spcPts val="0"/>
              </a:spcAft>
              <a:buNone/>
            </a:pPr>
            <a:r>
              <a:rPr lang="en" sz="3000" dirty="0"/>
              <a:t>Add </a:t>
            </a:r>
            <a:r>
              <a:rPr lang="en-US" sz="3000" dirty="0" smtClean="0"/>
              <a:t>a link your repo</a:t>
            </a:r>
            <a:r>
              <a:rPr lang="en" sz="3000" dirty="0" smtClean="0"/>
              <a:t> </a:t>
            </a:r>
            <a:r>
              <a:rPr lang="en" sz="3000" dirty="0"/>
              <a:t>to this google sheet</a:t>
            </a:r>
            <a:r>
              <a:rPr lang="en" sz="3000" dirty="0" smtClean="0"/>
              <a:t>:</a:t>
            </a:r>
            <a:endParaRPr lang="en-US" sz="3000" dirty="0" smtClean="0"/>
          </a:p>
          <a:p>
            <a:pPr marL="0" lvl="0" indent="0">
              <a:spcBef>
                <a:spcPts val="1600"/>
              </a:spcBef>
              <a:buNone/>
            </a:pPr>
            <a:r>
              <a:rPr lang="en-US" sz="3000" dirty="0">
                <a:solidFill>
                  <a:srgbClr val="FF0000"/>
                </a:solidFill>
                <a:hlinkClick r:id="rId3"/>
              </a:rPr>
              <a:t>https://</a:t>
            </a:r>
            <a:r>
              <a:rPr lang="en-US" sz="3000" dirty="0" err="1">
                <a:solidFill>
                  <a:srgbClr val="FF0000"/>
                </a:solidFill>
                <a:hlinkClick r:id="rId3"/>
              </a:rPr>
              <a:t>goo.gl</a:t>
            </a:r>
            <a:r>
              <a:rPr lang="en-US" sz="3000" dirty="0">
                <a:solidFill>
                  <a:srgbClr val="FF0000"/>
                </a:solidFill>
                <a:hlinkClick r:id="rId3"/>
              </a:rPr>
              <a:t>/forms/1QJKymkcIUDYVGrN2</a:t>
            </a:r>
            <a:endParaRPr sz="3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a:t>
            </a:r>
            <a:r>
              <a:rPr lang="en" sz="3000" dirty="0" smtClean="0"/>
              <a:t>read</a:t>
            </a:r>
            <a:r>
              <a:rPr lang="en-US" sz="3000" dirty="0" smtClean="0"/>
              <a:t> and write</a:t>
            </a:r>
            <a:endParaRPr sz="3000" dirty="0" smtClean="0"/>
          </a:p>
          <a:p>
            <a:pPr marL="457200" lvl="0" indent="-419100" rtl="0">
              <a:spcBef>
                <a:spcPts val="0"/>
              </a:spcBef>
              <a:spcAft>
                <a:spcPts val="0"/>
              </a:spcAft>
              <a:buSzPts val="3000"/>
              <a:buChar char="●"/>
            </a:pPr>
            <a:r>
              <a:rPr lang="en" sz="3000" dirty="0" smtClean="0"/>
              <a:t>If </a:t>
            </a:r>
            <a:r>
              <a:rPr lang="en" sz="3000" dirty="0"/>
              <a:t>you ever work on a data or tech project, even as a non-tech person, it’s likely what instructions/documentation are written in</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2" name="Text Placeholder 1"/>
          <p:cNvSpPr>
            <a:spLocks noGrp="1"/>
          </p:cNvSpPr>
          <p:nvPr>
            <p:ph type="body"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sp>
        <p:nvSpPr>
          <p:cNvPr id="3" name="Text Placeholder 2"/>
          <p:cNvSpPr>
            <a:spLocks noGrp="1"/>
          </p:cNvSpPr>
          <p:nvPr>
            <p:ph type="body" idx="1"/>
          </p:nvPr>
        </p:nvSpPr>
        <p:spPr/>
        <p:txBody>
          <a:bodyPr/>
          <a:lstStyle/>
          <a:p>
            <a:pPr marL="114300" indent="0">
              <a:buNone/>
            </a:pPr>
            <a:r>
              <a:rPr lang="en-US" dirty="0" smtClean="0"/>
              <a:t># Digital frameworks </a:t>
            </a:r>
            <a:r>
              <a:rPr lang="mr-IN" dirty="0" smtClean="0"/>
              <a:t>–</a:t>
            </a:r>
            <a:r>
              <a:rPr lang="en-US" dirty="0" smtClean="0"/>
              <a:t> Summer 2018</a:t>
            </a:r>
          </a:p>
          <a:p>
            <a:pPr marL="114300" indent="0">
              <a:buNone/>
            </a:pPr>
            <a:endParaRPr lang="en-US" dirty="0" smtClean="0"/>
          </a:p>
          <a:p>
            <a:pPr marL="114300" indent="0">
              <a:buNone/>
            </a:pPr>
            <a:r>
              <a:rPr lang="en-US" dirty="0" smtClean="0"/>
              <a:t>### By Sean McMinn</a:t>
            </a:r>
          </a:p>
          <a:p>
            <a:pPr marL="114300" indent="0">
              <a:buNone/>
            </a:pPr>
            <a:endParaRPr lang="en-US" dirty="0" smtClean="0"/>
          </a:p>
          <a:p>
            <a:pPr marL="114300" indent="0">
              <a:buNone/>
            </a:pPr>
            <a:r>
              <a:rPr lang="en-US" dirty="0" smtClean="0"/>
              <a:t>Some description you want to write to tell people what your repository is</a:t>
            </a:r>
            <a:endParaRPr lang="en-US" dirty="0"/>
          </a:p>
        </p:txBody>
      </p:sp>
    </p:spTree>
    <p:extLst>
      <p:ext uri="{BB962C8B-B14F-4D97-AF65-F5344CB8AC3E}">
        <p14:creationId xmlns:p14="http://schemas.microsoft.com/office/powerpoint/2010/main" val="48153995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README</a:t>
            </a:r>
            <a:endParaRPr lang="en-US" dirty="0"/>
          </a:p>
        </p:txBody>
      </p:sp>
      <p:pic>
        <p:nvPicPr>
          <p:cNvPr id="5" name="Picture 4" descr="Screen Shot 2018-06-19 at 4.38.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4066"/>
            <a:ext cx="9144000" cy="2144521"/>
          </a:xfrm>
          <a:prstGeom prst="rect">
            <a:avLst/>
          </a:prstGeom>
        </p:spPr>
      </p:pic>
    </p:spTree>
    <p:extLst>
      <p:ext uri="{BB962C8B-B14F-4D97-AF65-F5344CB8AC3E}">
        <p14:creationId xmlns:p14="http://schemas.microsoft.com/office/powerpoint/2010/main" val="320599782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0" name="Shape 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t>
            </a:r>
            <a:r>
              <a:rPr lang="en" sz="3000" dirty="0" smtClean="0"/>
              <a:t>assignment</a:t>
            </a:r>
            <a:r>
              <a:rPr lang="en-US" sz="3000" dirty="0" smtClean="0"/>
              <a:t>s</a:t>
            </a:r>
            <a:r>
              <a:rPr lang="en" sz="3000" dirty="0" smtClean="0"/>
              <a:t> </a:t>
            </a:r>
            <a:r>
              <a:rPr lang="en" sz="3000" dirty="0"/>
              <a:t>as a markdown file on github with the title assignment1.md (or assignment2.md, etc</a:t>
            </a:r>
            <a:r>
              <a:rPr lang="en" sz="3000" dirty="0" smtClean="0"/>
              <a:t>).</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t>
            </a:r>
            <a:r>
              <a:rPr lang="en" sz="3000" dirty="0" smtClean="0"/>
              <a:t>and complete our first </a:t>
            </a:r>
            <a:r>
              <a:rPr lang="en" sz="3000" dirty="0"/>
              <a:t>data reporting </a:t>
            </a:r>
            <a:r>
              <a:rPr lang="en" sz="3000" dirty="0" smtClean="0"/>
              <a:t>critiques </a:t>
            </a:r>
            <a:r>
              <a:rPr lang="en" sz="3000" dirty="0"/>
              <a:t>on a published data story related to each </a:t>
            </a:r>
            <a:r>
              <a:rPr lang="en" sz="3000" dirty="0" smtClean="0"/>
              <a:t>topic.</a:t>
            </a:r>
            <a:endParaRPr sz="3000" dirty="0"/>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a:t>
            </a:r>
            <a:r>
              <a:rPr lang="en-US" dirty="0" smtClean="0"/>
              <a:t>reporter was </a:t>
            </a:r>
            <a:r>
              <a:rPr lang="en-US" dirty="0"/>
              <a:t>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a:t>
            </a:r>
            <a:r>
              <a:rPr lang="en-US" dirty="0" smtClean="0"/>
              <a:t>reporter check </a:t>
            </a:r>
            <a:r>
              <a:rPr lang="en-US" dirty="0"/>
              <a:t>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a:t>
            </a:r>
            <a:r>
              <a:rPr lang="en-US" b="1" dirty="0" smtClean="0"/>
              <a:t>Quality</a:t>
            </a:r>
          </a:p>
          <a:p>
            <a:endParaRPr lang="en-US" dirty="0"/>
          </a:p>
          <a:p>
            <a:r>
              <a:rPr lang="en-US" dirty="0"/>
              <a:t>Regardless of the form that the </a:t>
            </a:r>
            <a:r>
              <a:rPr lang="en-US" dirty="0" smtClean="0"/>
              <a:t>graphic/story </a:t>
            </a:r>
            <a:r>
              <a:rPr lang="en-US" dirty="0"/>
              <a:t>takes, was it executed at a high degree of quality? (Rank 1-5, with five excellent</a:t>
            </a:r>
            <a:r>
              <a:rPr lang="en-US" dirty="0" smtClean="0"/>
              <a:t>.)</a:t>
            </a:r>
            <a:endParaRPr lang="en-US" dirty="0"/>
          </a:p>
          <a:p>
            <a:pPr marL="285750" indent="-285750">
              <a:buFont typeface="Arial"/>
              <a:buChar char="•"/>
            </a:pPr>
            <a:r>
              <a:rPr lang="en-US" dirty="0"/>
              <a:t>Explain what they did well and areas where improvements could be made. </a:t>
            </a:r>
          </a:p>
          <a:p>
            <a:r>
              <a:rPr lang="en-US" dirty="0"/>
              <a:t>Consider </a:t>
            </a:r>
            <a:r>
              <a:rPr lang="en-US" dirty="0" smtClean="0"/>
              <a:t>some tasks a data story must </a:t>
            </a:r>
            <a:r>
              <a:rPr lang="en-US" dirty="0"/>
              <a:t>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a:t>
            </a:r>
            <a:r>
              <a:rPr lang="en-US" b="1" dirty="0" smtClean="0"/>
              <a:t>color (if piece includes graphics)</a:t>
            </a:r>
          </a:p>
          <a:p>
            <a:endParaRPr lang="en-US" b="1" dirty="0"/>
          </a:p>
          <a:p>
            <a:pPr marL="285750" indent="-285750">
              <a:buFont typeface="Arial"/>
              <a:buChar char="•"/>
            </a:pPr>
            <a:r>
              <a:rPr lang="en-US" dirty="0"/>
              <a:t>Based on your knowledge of color and type use, did this person use type (as in typography, fonts) and color to their best purpose?</a:t>
            </a:r>
          </a:p>
          <a:p>
            <a:pPr marL="285750" indent="-285750">
              <a:buFont typeface="Arial"/>
              <a:buChar char="•"/>
            </a:pPr>
            <a:r>
              <a:rPr lang="en-US" dirty="0"/>
              <a:t>For example, did </a:t>
            </a:r>
            <a:r>
              <a:rPr lang="en-US" dirty="0" smtClean="0"/>
              <a:t>it: </a:t>
            </a:r>
            <a:endParaRPr lang="en-US" dirty="0"/>
          </a:p>
          <a:p>
            <a:r>
              <a:rPr lang="en-US" dirty="0" smtClean="0"/>
              <a:t>	Look </a:t>
            </a:r>
            <a:r>
              <a:rPr lang="en-US" dirty="0"/>
              <a:t>like it all belonged together?</a:t>
            </a:r>
          </a:p>
          <a:p>
            <a:r>
              <a:rPr lang="en-US" dirty="0" smtClean="0"/>
              <a:t>	Draw </a:t>
            </a:r>
            <a:r>
              <a:rPr lang="en-US" dirty="0"/>
              <a:t>your eye </a:t>
            </a:r>
            <a:r>
              <a:rPr lang="en-US" dirty="0" smtClean="0"/>
              <a:t>first </a:t>
            </a:r>
            <a:r>
              <a:rPr lang="en-US" dirty="0"/>
              <a:t>to the most important pieces of information?</a:t>
            </a:r>
          </a:p>
          <a:p>
            <a:r>
              <a:rPr lang="en-US" dirty="0" smtClean="0"/>
              <a:t>	Make </a:t>
            </a:r>
            <a:r>
              <a:rPr lang="en-US" dirty="0"/>
              <a:t>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a:t>
            </a:r>
            <a:r>
              <a:rPr lang="en-US" dirty="0" smtClean="0"/>
              <a:t>Explain</a:t>
            </a:r>
            <a:endParaRPr lang="en-US" dirty="0"/>
          </a:p>
          <a:p>
            <a:pPr marL="285750" indent="-285750">
              <a:buFont typeface="Arial"/>
              <a:buChar char="•"/>
            </a:pPr>
            <a:r>
              <a:rPr lang="en-US" dirty="0"/>
              <a:t>Color (1-5)</a:t>
            </a:r>
          </a:p>
          <a:p>
            <a:r>
              <a:rPr lang="en-US" dirty="0" smtClean="0"/>
              <a:t>	Explain</a:t>
            </a:r>
            <a:endParaRPr lang="en-US" dirty="0"/>
          </a:p>
        </p:txBody>
      </p:sp>
    </p:spTree>
    <p:extLst>
      <p:ext uri="{BB962C8B-B14F-4D97-AF65-F5344CB8AC3E}">
        <p14:creationId xmlns:p14="http://schemas.microsoft.com/office/powerpoint/2010/main" val="134476327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b="1" dirty="0"/>
              <a:t>Objective: </a:t>
            </a:r>
            <a:r>
              <a:rPr lang="en-US" b="1" dirty="0" smtClean="0"/>
              <a:t>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a:t>
            </a:r>
            <a:r>
              <a:rPr lang="en-US" dirty="0" smtClean="0"/>
              <a:t>visual or story </a:t>
            </a:r>
            <a:r>
              <a:rPr lang="en-US" dirty="0"/>
              <a:t>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p>
        </p:txBody>
      </p:sp>
    </p:spTree>
    <p:extLst>
      <p:ext uri="{BB962C8B-B14F-4D97-AF65-F5344CB8AC3E}">
        <p14:creationId xmlns:p14="http://schemas.microsoft.com/office/powerpoint/2010/main" val="249060747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14477</TotalTime>
  <Words>3930</Words>
  <Application>Microsoft Macintosh PowerPoint</Application>
  <PresentationFormat>On-screen Show (16:9)</PresentationFormat>
  <Paragraphs>338</Paragraphs>
  <Slides>105</Slides>
  <Notes>98</Notes>
  <HiddenSlides>0</HiddenSlides>
  <MMClips>0</MMClips>
  <ScaleCrop>false</ScaleCrop>
  <HeadingPairs>
    <vt:vector size="4" baseType="variant">
      <vt:variant>
        <vt:lpstr>Theme</vt:lpstr>
      </vt:variant>
      <vt:variant>
        <vt:i4>2</vt:i4>
      </vt:variant>
      <vt:variant>
        <vt:lpstr>Slide Titles</vt:lpstr>
      </vt:variant>
      <vt:variant>
        <vt:i4>105</vt:i4>
      </vt:variant>
    </vt:vector>
  </HeadingPairs>
  <TitlesOfParts>
    <vt:vector size="107" baseType="lpstr">
      <vt:lpstr>Simple Light</vt:lpstr>
      <vt:lpstr>Gameday</vt:lpstr>
      <vt:lpstr>Digital Frameworks</vt:lpstr>
      <vt:lpstr>Intros</vt:lpstr>
      <vt:lpstr>Digital Frameworks?</vt:lpstr>
      <vt:lpstr>When we think about data...</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An HTML example</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lpstr>Now for the vote</vt:lpstr>
      <vt:lpstr>Now for the vote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31</cp:revision>
  <dcterms:modified xsi:type="dcterms:W3CDTF">2018-06-21T23:12:46Z</dcterms:modified>
</cp:coreProperties>
</file>